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8" r:id="rId5"/>
    <p:sldId id="271" r:id="rId6"/>
    <p:sldId id="274" r:id="rId7"/>
    <p:sldId id="275" r:id="rId8"/>
    <p:sldId id="276" r:id="rId9"/>
    <p:sldId id="278" r:id="rId10"/>
    <p:sldId id="259" r:id="rId11"/>
    <p:sldId id="260" r:id="rId12"/>
    <p:sldId id="261" r:id="rId13"/>
    <p:sldId id="262" r:id="rId14"/>
    <p:sldId id="257" r:id="rId15"/>
    <p:sldId id="27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7789-7B31-4970-9C16-95C16CC1E86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8B75-E546-4182-A29A-39123C2E5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8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7789-7B31-4970-9C16-95C16CC1E86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8B75-E546-4182-A29A-39123C2E5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8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7789-7B31-4970-9C16-95C16CC1E86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8B75-E546-4182-A29A-39123C2E5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0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11582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568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68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23903-6276-47EC-AFC8-9182F158F5EE}" type="slidenum">
              <a:rPr lang="ru-RU" altLang="sma-NO"/>
              <a:pPr/>
              <a:t>‹#›</a:t>
            </a:fld>
            <a:endParaRPr lang="ru-RU" altLang="sma-NO"/>
          </a:p>
        </p:txBody>
      </p:sp>
    </p:spTree>
    <p:extLst>
      <p:ext uri="{BB962C8B-B14F-4D97-AF65-F5344CB8AC3E}">
        <p14:creationId xmlns:p14="http://schemas.microsoft.com/office/powerpoint/2010/main" val="193859325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7789-7B31-4970-9C16-95C16CC1E86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8B75-E546-4182-A29A-39123C2E5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8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7789-7B31-4970-9C16-95C16CC1E86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8B75-E546-4182-A29A-39123C2E5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85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7789-7B31-4970-9C16-95C16CC1E86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8B75-E546-4182-A29A-39123C2E5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7789-7B31-4970-9C16-95C16CC1E86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8B75-E546-4182-A29A-39123C2E5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0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7789-7B31-4970-9C16-95C16CC1E86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8B75-E546-4182-A29A-39123C2E5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8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7789-7B31-4970-9C16-95C16CC1E86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8B75-E546-4182-A29A-39123C2E5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4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7789-7B31-4970-9C16-95C16CC1E86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8B75-E546-4182-A29A-39123C2E5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7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7789-7B31-4970-9C16-95C16CC1E86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08B75-E546-4182-A29A-39123C2E5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6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47789-7B31-4970-9C16-95C16CC1E86B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08B75-E546-4182-A29A-39123C2E5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8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himya.ru/epitaksiya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292" y="644769"/>
            <a:ext cx="10392508" cy="5532194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Лекция </a:t>
            </a:r>
            <a:r>
              <a:rPr lang="ru-RU" b="1" dirty="0">
                <a:solidFill>
                  <a:srgbClr val="0070C0"/>
                </a:solidFill>
              </a:rPr>
              <a:t>4.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Конденсационные методы получения </a:t>
            </a:r>
            <a:r>
              <a:rPr lang="ru-RU" dirty="0" err="1">
                <a:solidFill>
                  <a:srgbClr val="0070C0"/>
                </a:solidFill>
              </a:rPr>
              <a:t>наночастиц</a:t>
            </a:r>
            <a:r>
              <a:rPr lang="ru-RU" dirty="0">
                <a:solidFill>
                  <a:srgbClr val="0070C0"/>
                </a:solidFill>
              </a:rPr>
              <a:t> («снизу-вверх»). Молекулярная эпитаксия. Химические конденсационные методы 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/>
              <a:t>Метод замены растворителя</a:t>
            </a:r>
          </a:p>
          <a:p>
            <a:r>
              <a:rPr lang="ru-RU" dirty="0"/>
              <a:t>Физическая конденсация</a:t>
            </a:r>
            <a:endParaRPr lang="en-US" dirty="0"/>
          </a:p>
          <a:p>
            <a:pPr algn="just">
              <a:lnSpc>
                <a:spcPct val="130000"/>
              </a:lnSpc>
            </a:pPr>
            <a:r>
              <a:rPr lang="ru-RU" altLang="sma-NO" b="1" i="1" dirty="0" smtClean="0">
                <a:solidFill>
                  <a:schemeClr val="accent1">
                    <a:lumMod val="75000"/>
                  </a:schemeClr>
                </a:solidFill>
              </a:rPr>
              <a:t>Метод </a:t>
            </a:r>
            <a:r>
              <a:rPr lang="ru-RU" altLang="sma-NO" b="1" i="1" dirty="0">
                <a:solidFill>
                  <a:schemeClr val="accent1">
                    <a:lumMod val="75000"/>
                  </a:schemeClr>
                </a:solidFill>
              </a:rPr>
              <a:t>конденсации из паров</a:t>
            </a:r>
            <a:r>
              <a:rPr lang="ru-RU" altLang="sma-NO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sma-NO" b="1" dirty="0">
                <a:solidFill>
                  <a:srgbClr val="000000"/>
                </a:solidFill>
              </a:rPr>
              <a:t>– образование тумана в газовой фазе при понижении температуры. </a:t>
            </a:r>
          </a:p>
          <a:p>
            <a:pPr algn="just">
              <a:lnSpc>
                <a:spcPct val="130000"/>
              </a:lnSpc>
            </a:pPr>
            <a:r>
              <a:rPr lang="ru-RU" altLang="sma-NO" b="1" dirty="0">
                <a:solidFill>
                  <a:srgbClr val="000000"/>
                </a:solidFill>
              </a:rPr>
              <a:t>Образование тумана, облаков, производство </a:t>
            </a:r>
            <a:r>
              <a:rPr lang="en-US" altLang="sma-NO" b="1" dirty="0">
                <a:solidFill>
                  <a:srgbClr val="000000"/>
                </a:solidFill>
              </a:rPr>
              <a:t>H</a:t>
            </a:r>
            <a:r>
              <a:rPr lang="en-US" altLang="sma-NO" b="1" baseline="-25000" dirty="0">
                <a:solidFill>
                  <a:srgbClr val="000000"/>
                </a:solidFill>
              </a:rPr>
              <a:t>2</a:t>
            </a:r>
            <a:r>
              <a:rPr lang="en-US" altLang="sma-NO" b="1" dirty="0">
                <a:solidFill>
                  <a:srgbClr val="000000"/>
                </a:solidFill>
              </a:rPr>
              <a:t>SO</a:t>
            </a:r>
            <a:r>
              <a:rPr lang="en-US" altLang="sma-NO" b="1" baseline="-25000" dirty="0">
                <a:solidFill>
                  <a:srgbClr val="000000"/>
                </a:solidFill>
              </a:rPr>
              <a:t>4</a:t>
            </a:r>
            <a:r>
              <a:rPr lang="en-US" altLang="sma-NO" b="1" dirty="0">
                <a:solidFill>
                  <a:srgbClr val="000000"/>
                </a:solidFill>
              </a:rPr>
              <a:t>, H</a:t>
            </a:r>
            <a:r>
              <a:rPr lang="en-US" altLang="sma-NO" b="1" baseline="-25000" dirty="0">
                <a:solidFill>
                  <a:srgbClr val="000000"/>
                </a:solidFill>
              </a:rPr>
              <a:t>3</a:t>
            </a:r>
            <a:r>
              <a:rPr lang="en-US" altLang="sma-NO" b="1" dirty="0">
                <a:solidFill>
                  <a:srgbClr val="000000"/>
                </a:solidFill>
              </a:rPr>
              <a:t>PO</a:t>
            </a:r>
            <a:r>
              <a:rPr lang="en-US" altLang="sma-NO" b="1" baseline="-25000" dirty="0">
                <a:solidFill>
                  <a:srgbClr val="000000"/>
                </a:solidFill>
              </a:rPr>
              <a:t>4</a:t>
            </a:r>
            <a:r>
              <a:rPr lang="en-US" altLang="sma-NO" b="1" dirty="0">
                <a:solidFill>
                  <a:srgbClr val="000000"/>
                </a:solidFill>
              </a:rPr>
              <a:t>.</a:t>
            </a:r>
          </a:p>
          <a:p>
            <a:r>
              <a:rPr lang="en-GB" b="1" i="1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0"/>
            <a:ext cx="89281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8629651" y="6372225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sma-NO" sz="1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Adilbekova</a:t>
            </a:r>
            <a:r>
              <a:rPr lang="en-US" altLang="sma-NO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A.O</a:t>
            </a:r>
          </a:p>
        </p:txBody>
      </p:sp>
    </p:spTree>
    <p:extLst>
      <p:ext uri="{BB962C8B-B14F-4D97-AF65-F5344CB8AC3E}">
        <p14:creationId xmlns:p14="http://schemas.microsoft.com/office/powerpoint/2010/main" val="1350783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600501" y="1090280"/>
            <a:ext cx="10753299" cy="389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sma-NO" sz="2000" b="1" i="1" dirty="0">
                <a:solidFill>
                  <a:schemeClr val="accent2"/>
                </a:solidFill>
              </a:rPr>
              <a:t>	</a:t>
            </a:r>
            <a:r>
              <a:rPr lang="ru-RU" altLang="sma-NO" i="1" dirty="0">
                <a:solidFill>
                  <a:schemeClr val="accent2"/>
                </a:solidFill>
                <a:latin typeface="+mn-lt"/>
              </a:rPr>
              <a:t>1. </a:t>
            </a:r>
            <a:r>
              <a:rPr lang="ru-RU" altLang="sma-NO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Реакции восстановления </a:t>
            </a:r>
            <a:r>
              <a:rPr lang="ru-RU" altLang="sma-NO" dirty="0">
                <a:solidFill>
                  <a:srgbClr val="000000"/>
                </a:solidFill>
                <a:latin typeface="+mn-lt"/>
              </a:rPr>
              <a:t>(получение золей </a:t>
            </a:r>
            <a:r>
              <a:rPr lang="en-US" altLang="sma-NO" dirty="0">
                <a:solidFill>
                  <a:srgbClr val="000000"/>
                </a:solidFill>
                <a:latin typeface="+mn-lt"/>
              </a:rPr>
              <a:t>Au</a:t>
            </a:r>
            <a:r>
              <a:rPr lang="ru-RU" altLang="sma-NO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sma-NO" dirty="0">
                <a:solidFill>
                  <a:srgbClr val="000000"/>
                </a:solidFill>
                <a:latin typeface="+mn-lt"/>
              </a:rPr>
              <a:t>Ag</a:t>
            </a:r>
            <a:r>
              <a:rPr lang="ru-RU" altLang="sma-NO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sma-NO" dirty="0">
                <a:solidFill>
                  <a:srgbClr val="000000"/>
                </a:solidFill>
                <a:latin typeface="+mn-lt"/>
              </a:rPr>
              <a:t>Pt</a:t>
            </a:r>
            <a:r>
              <a:rPr lang="ru-RU" altLang="sma-NO" dirty="0">
                <a:solidFill>
                  <a:srgbClr val="000000"/>
                </a:solidFill>
                <a:latin typeface="+mn-lt"/>
              </a:rPr>
              <a:t>).</a:t>
            </a:r>
          </a:p>
          <a:p>
            <a:pPr algn="just">
              <a:lnSpc>
                <a:spcPct val="130000"/>
              </a:lnSpc>
            </a:pPr>
            <a:r>
              <a:rPr lang="ru-RU" altLang="sma-NO" dirty="0">
                <a:solidFill>
                  <a:srgbClr val="000000"/>
                </a:solidFill>
                <a:latin typeface="+mn-lt"/>
              </a:rPr>
              <a:t>Восстановление </a:t>
            </a:r>
            <a:r>
              <a:rPr lang="ru-RU" altLang="sma-NO" dirty="0" err="1">
                <a:solidFill>
                  <a:srgbClr val="000000"/>
                </a:solidFill>
                <a:latin typeface="+mn-lt"/>
              </a:rPr>
              <a:t>аурата</a:t>
            </a:r>
            <a:r>
              <a:rPr lang="ru-RU" altLang="sma-NO" dirty="0">
                <a:solidFill>
                  <a:srgbClr val="000000"/>
                </a:solidFill>
                <a:latin typeface="+mn-lt"/>
              </a:rPr>
              <a:t> натрия формальдегидом.</a:t>
            </a:r>
            <a:endParaRPr lang="en-US" altLang="sma-NO" dirty="0">
              <a:solidFill>
                <a:srgbClr val="000000"/>
              </a:solidFill>
              <a:latin typeface="+mn-lt"/>
            </a:endParaRPr>
          </a:p>
          <a:p>
            <a:pPr algn="ctr">
              <a:lnSpc>
                <a:spcPct val="130000"/>
              </a:lnSpc>
            </a:pPr>
            <a:r>
              <a:rPr lang="ru-RU" altLang="sma-NO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sma-NO" dirty="0" err="1">
                <a:solidFill>
                  <a:srgbClr val="000000"/>
                </a:solidFill>
                <a:latin typeface="+mn-lt"/>
              </a:rPr>
              <a:t>NaAuO</a:t>
            </a:r>
            <a:r>
              <a:rPr lang="ru-RU" altLang="sma-NO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ru-RU" altLang="sma-NO" dirty="0">
                <a:solidFill>
                  <a:srgbClr val="000000"/>
                </a:solidFill>
                <a:latin typeface="+mn-lt"/>
              </a:rPr>
              <a:t> + 3</a:t>
            </a:r>
            <a:r>
              <a:rPr lang="en-US" altLang="sma-NO" dirty="0">
                <a:solidFill>
                  <a:srgbClr val="000000"/>
                </a:solidFill>
                <a:latin typeface="+mn-lt"/>
              </a:rPr>
              <a:t>HCOH</a:t>
            </a:r>
            <a:r>
              <a:rPr lang="ru-RU" altLang="sma-NO" dirty="0">
                <a:solidFill>
                  <a:srgbClr val="000000"/>
                </a:solidFill>
                <a:latin typeface="+mn-lt"/>
              </a:rPr>
              <a:t> + </a:t>
            </a:r>
            <a:r>
              <a:rPr lang="en-US" altLang="sma-NO" dirty="0">
                <a:solidFill>
                  <a:srgbClr val="000000"/>
                </a:solidFill>
                <a:latin typeface="+mn-lt"/>
              </a:rPr>
              <a:t>Na</a:t>
            </a:r>
            <a:r>
              <a:rPr lang="ru-RU" altLang="sma-NO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sma-NO" dirty="0">
                <a:solidFill>
                  <a:srgbClr val="000000"/>
                </a:solidFill>
                <a:latin typeface="+mn-lt"/>
              </a:rPr>
              <a:t>CO</a:t>
            </a:r>
            <a:r>
              <a:rPr lang="ru-RU" altLang="sma-NO" baseline="-25000" dirty="0">
                <a:solidFill>
                  <a:srgbClr val="000000"/>
                </a:solidFill>
                <a:latin typeface="+mn-lt"/>
              </a:rPr>
              <a:t>3</a:t>
            </a:r>
            <a:r>
              <a:rPr lang="ru-RU" altLang="sma-NO" dirty="0">
                <a:solidFill>
                  <a:srgbClr val="000000"/>
                </a:solidFill>
                <a:latin typeface="+mn-lt"/>
              </a:rPr>
              <a:t> = 2</a:t>
            </a:r>
            <a:r>
              <a:rPr lang="en-US" altLang="sma-NO" dirty="0">
                <a:solidFill>
                  <a:srgbClr val="000000"/>
                </a:solidFill>
                <a:latin typeface="+mn-lt"/>
              </a:rPr>
              <a:t>Au</a:t>
            </a:r>
            <a:r>
              <a:rPr lang="ru-RU" altLang="sma-NO" dirty="0">
                <a:solidFill>
                  <a:srgbClr val="000000"/>
                </a:solidFill>
                <a:latin typeface="+mn-lt"/>
              </a:rPr>
              <a:t> + 3</a:t>
            </a:r>
            <a:r>
              <a:rPr lang="en-US" altLang="sma-NO" dirty="0" err="1">
                <a:solidFill>
                  <a:srgbClr val="000000"/>
                </a:solidFill>
                <a:latin typeface="+mn-lt"/>
              </a:rPr>
              <a:t>HCOONa</a:t>
            </a:r>
            <a:r>
              <a:rPr lang="ru-RU" altLang="sma-NO" dirty="0">
                <a:solidFill>
                  <a:srgbClr val="000000"/>
                </a:solidFill>
                <a:latin typeface="+mn-lt"/>
              </a:rPr>
              <a:t>  +</a:t>
            </a:r>
            <a:r>
              <a:rPr lang="en-US" altLang="sma-NO" dirty="0" err="1">
                <a:solidFill>
                  <a:srgbClr val="000000"/>
                </a:solidFill>
                <a:latin typeface="+mn-lt"/>
              </a:rPr>
              <a:t>NaHCO</a:t>
            </a:r>
            <a:r>
              <a:rPr lang="ru-RU" altLang="sma-NO" baseline="-25000" dirty="0">
                <a:solidFill>
                  <a:srgbClr val="000000"/>
                </a:solidFill>
                <a:latin typeface="+mn-lt"/>
              </a:rPr>
              <a:t>3</a:t>
            </a:r>
            <a:r>
              <a:rPr lang="ru-RU" altLang="sma-NO" dirty="0">
                <a:solidFill>
                  <a:srgbClr val="000000"/>
                </a:solidFill>
                <a:latin typeface="+mn-lt"/>
              </a:rPr>
              <a:t> + </a:t>
            </a:r>
            <a:r>
              <a:rPr lang="en-US" altLang="sma-NO" dirty="0">
                <a:solidFill>
                  <a:srgbClr val="000000"/>
                </a:solidFill>
                <a:latin typeface="+mn-lt"/>
              </a:rPr>
              <a:t>H</a:t>
            </a:r>
            <a:r>
              <a:rPr lang="ru-RU" altLang="sma-NO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sma-NO" dirty="0">
                <a:solidFill>
                  <a:srgbClr val="000000"/>
                </a:solidFill>
                <a:latin typeface="+mn-lt"/>
              </a:rPr>
              <a:t>O</a:t>
            </a:r>
            <a:endParaRPr lang="ru-RU" altLang="sma-NO" dirty="0">
              <a:solidFill>
                <a:srgbClr val="000000"/>
              </a:solidFill>
              <a:latin typeface="+mn-lt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ru-RU" altLang="sma-NO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altLang="sma-NO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 algn="just">
              <a:lnSpc>
                <a:spcPct val="130000"/>
              </a:lnSpc>
            </a:pPr>
            <a:r>
              <a:rPr lang="en-US" altLang="sma-NO" dirty="0">
                <a:solidFill>
                  <a:srgbClr val="000000"/>
                </a:solidFill>
                <a:latin typeface="+mn-lt"/>
              </a:rPr>
              <a:t>	</a:t>
            </a:r>
            <a:r>
              <a:rPr lang="ru-RU" altLang="sma-NO" dirty="0">
                <a:solidFill>
                  <a:srgbClr val="000000"/>
                </a:solidFill>
                <a:latin typeface="+mn-lt"/>
              </a:rPr>
              <a:t>Строение мицеллы </a:t>
            </a:r>
            <a:r>
              <a:rPr lang="ru-RU" altLang="sma-NO" dirty="0" smtClean="0">
                <a:solidFill>
                  <a:srgbClr val="000000"/>
                </a:solidFill>
                <a:latin typeface="+mn-lt"/>
              </a:rPr>
              <a:t>:</a:t>
            </a:r>
            <a:endParaRPr lang="en-US" altLang="sma-NO" dirty="0" smtClean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130000"/>
              </a:lnSpc>
            </a:pPr>
            <a:endParaRPr lang="ru-RU" altLang="sma-NO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1530350" y="5084763"/>
          <a:ext cx="63706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Формула" r:id="rId3" imgW="2222280" imgH="266400" progId="Equation.3">
                  <p:embed/>
                </p:oleObj>
              </mc:Choice>
              <mc:Fallback>
                <p:oleObj name="Формула" r:id="rId3" imgW="22222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5084763"/>
                        <a:ext cx="637063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65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6AC8-AAE3-420F-A72F-25BD26F59C46}" type="slidenum">
              <a:rPr lang="ru-RU" altLang="sma-NO"/>
              <a:pPr/>
              <a:t>11</a:t>
            </a:fld>
            <a:endParaRPr lang="ru-RU" altLang="sma-NO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424113" y="1389871"/>
            <a:ext cx="6985000" cy="264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altLang="sma-NO" sz="2200" b="1" dirty="0">
                <a:latin typeface="Times New Roman" panose="02020603050405020304" pitchFamily="18" charset="0"/>
              </a:rPr>
              <a:t>	</a:t>
            </a:r>
            <a:r>
              <a:rPr lang="ru-RU" altLang="sma-NO" sz="28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ru-RU" altLang="sma-NO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. Реакции обмена</a:t>
            </a:r>
            <a:r>
              <a:rPr lang="ru-RU" altLang="sma-NO" sz="2800" dirty="0">
                <a:solidFill>
                  <a:schemeClr val="accent2"/>
                </a:solidFill>
                <a:latin typeface="+mn-lt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ru-RU" altLang="sma-NO" sz="2800" dirty="0">
                <a:solidFill>
                  <a:srgbClr val="000000"/>
                </a:solidFill>
                <a:latin typeface="+mn-lt"/>
              </a:rPr>
              <a:t>	Получение золя иодида серебра.</a:t>
            </a:r>
          </a:p>
          <a:p>
            <a:pPr algn="ctr">
              <a:lnSpc>
                <a:spcPct val="120000"/>
              </a:lnSpc>
            </a:pPr>
            <a:r>
              <a:rPr lang="en-US" altLang="sma-NO" sz="2800" i="1" dirty="0" err="1">
                <a:solidFill>
                  <a:srgbClr val="000000"/>
                </a:solidFill>
                <a:latin typeface="+mn-lt"/>
              </a:rPr>
              <a:t>AgNO</a:t>
            </a:r>
            <a:r>
              <a:rPr lang="ru-RU" altLang="sma-NO" sz="2800" i="1" baseline="-25000" dirty="0">
                <a:solidFill>
                  <a:srgbClr val="000000"/>
                </a:solidFill>
                <a:latin typeface="+mn-lt"/>
              </a:rPr>
              <a:t>3</a:t>
            </a:r>
            <a:r>
              <a:rPr lang="ru-RU" altLang="sma-NO" sz="2800" i="1" dirty="0">
                <a:solidFill>
                  <a:srgbClr val="000000"/>
                </a:solidFill>
                <a:latin typeface="+mn-lt"/>
              </a:rPr>
              <a:t> + </a:t>
            </a:r>
            <a:r>
              <a:rPr lang="en-US" altLang="sma-NO" sz="2800" i="1" dirty="0">
                <a:solidFill>
                  <a:srgbClr val="000000"/>
                </a:solidFill>
                <a:latin typeface="+mn-lt"/>
              </a:rPr>
              <a:t>KJ</a:t>
            </a:r>
            <a:r>
              <a:rPr lang="ru-RU" altLang="sma-NO" sz="2800" i="1" baseline="-25000" dirty="0">
                <a:solidFill>
                  <a:srgbClr val="000000"/>
                </a:solidFill>
                <a:latin typeface="+mn-lt"/>
              </a:rPr>
              <a:t>(изб.)</a:t>
            </a:r>
            <a:r>
              <a:rPr lang="ru-RU" altLang="sma-NO" sz="2800" i="1" dirty="0">
                <a:solidFill>
                  <a:srgbClr val="000000"/>
                </a:solidFill>
                <a:latin typeface="+mn-lt"/>
              </a:rPr>
              <a:t> = </a:t>
            </a:r>
            <a:r>
              <a:rPr lang="en-US" altLang="sma-NO" sz="2800" i="1" dirty="0" err="1">
                <a:solidFill>
                  <a:srgbClr val="000000"/>
                </a:solidFill>
                <a:latin typeface="+mn-lt"/>
              </a:rPr>
              <a:t>AgJ</a:t>
            </a:r>
            <a:r>
              <a:rPr lang="ru-RU" altLang="sma-NO" sz="2800" i="1" dirty="0">
                <a:solidFill>
                  <a:srgbClr val="000000"/>
                </a:solidFill>
                <a:latin typeface="+mn-lt"/>
              </a:rPr>
              <a:t>↓ + </a:t>
            </a:r>
            <a:r>
              <a:rPr lang="en-US" altLang="sma-NO" sz="2800" i="1" dirty="0">
                <a:solidFill>
                  <a:srgbClr val="000000"/>
                </a:solidFill>
                <a:latin typeface="+mn-lt"/>
              </a:rPr>
              <a:t>KNO</a:t>
            </a:r>
            <a:r>
              <a:rPr lang="ru-RU" altLang="sma-NO" sz="2800" i="1" baseline="-25000" dirty="0">
                <a:solidFill>
                  <a:srgbClr val="000000"/>
                </a:solidFill>
                <a:latin typeface="+mn-lt"/>
              </a:rPr>
              <a:t>3</a:t>
            </a:r>
            <a:endParaRPr lang="ru-RU" altLang="sma-NO" sz="28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ru-RU" altLang="sma-NO" sz="280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 algn="just">
              <a:lnSpc>
                <a:spcPct val="120000"/>
              </a:lnSpc>
            </a:pPr>
            <a:r>
              <a:rPr lang="ru-RU" altLang="sma-NO" sz="2800" dirty="0">
                <a:solidFill>
                  <a:srgbClr val="000000"/>
                </a:solidFill>
                <a:latin typeface="+mn-lt"/>
              </a:rPr>
              <a:t>Строение мицеллы:</a:t>
            </a:r>
          </a:p>
        </p:txBody>
      </p:sp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3282950" y="4221164"/>
          <a:ext cx="612933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Формула" r:id="rId3" imgW="1955520" imgH="266400" progId="Equation.3">
                  <p:embed/>
                </p:oleObj>
              </mc:Choice>
              <mc:Fallback>
                <p:oleObj name="Формула" r:id="rId3" imgW="19555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4221164"/>
                        <a:ext cx="6129338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53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6FDD-9114-41AC-AE52-CD91A7605B71}" type="slidenum">
              <a:rPr lang="ru-RU" altLang="sma-NO"/>
              <a:pPr/>
              <a:t>12</a:t>
            </a:fld>
            <a:endParaRPr lang="ru-RU" altLang="sma-NO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495550" y="920996"/>
            <a:ext cx="6553200" cy="316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altLang="sma-NO" sz="2200" b="1" dirty="0">
                <a:latin typeface="Times New Roman" panose="02020603050405020304" pitchFamily="18" charset="0"/>
              </a:rPr>
              <a:t>	</a:t>
            </a:r>
            <a:r>
              <a:rPr lang="ru-RU" altLang="sma-NO" sz="2800" i="1" dirty="0">
                <a:solidFill>
                  <a:schemeClr val="accent2"/>
                </a:solidFill>
                <a:latin typeface="+mn-lt"/>
              </a:rPr>
              <a:t>3. </a:t>
            </a:r>
            <a:r>
              <a:rPr lang="ru-RU" altLang="sma-NO" sz="2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Реакции окисления</a:t>
            </a:r>
          </a:p>
          <a:p>
            <a:pPr algn="just">
              <a:lnSpc>
                <a:spcPct val="120000"/>
              </a:lnSpc>
            </a:pPr>
            <a:endParaRPr lang="ru-RU" altLang="sma-NO" sz="28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ru-RU" altLang="sma-NO" sz="2800" dirty="0">
                <a:latin typeface="+mn-lt"/>
              </a:rPr>
              <a:t>	</a:t>
            </a:r>
            <a:r>
              <a:rPr lang="ru-RU" altLang="sma-NO" sz="2800" dirty="0">
                <a:solidFill>
                  <a:srgbClr val="000000"/>
                </a:solidFill>
                <a:latin typeface="+mn-lt"/>
              </a:rPr>
              <a:t>Образование золя серы.</a:t>
            </a:r>
          </a:p>
          <a:p>
            <a:pPr algn="ctr">
              <a:lnSpc>
                <a:spcPct val="120000"/>
              </a:lnSpc>
            </a:pPr>
            <a:r>
              <a:rPr lang="en-US" altLang="sma-NO" sz="2800" i="1" dirty="0">
                <a:solidFill>
                  <a:srgbClr val="000000"/>
                </a:solidFill>
                <a:latin typeface="+mn-lt"/>
              </a:rPr>
              <a:t>2H</a:t>
            </a:r>
            <a:r>
              <a:rPr lang="ru-RU" altLang="sma-NO" sz="2800" i="1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sma-NO" sz="2800" i="1" dirty="0">
                <a:solidFill>
                  <a:srgbClr val="000000"/>
                </a:solidFill>
                <a:latin typeface="+mn-lt"/>
              </a:rPr>
              <a:t>S</a:t>
            </a:r>
            <a:r>
              <a:rPr lang="ru-RU" altLang="sma-NO" sz="2800" i="1" baseline="-25000" dirty="0">
                <a:solidFill>
                  <a:srgbClr val="000000"/>
                </a:solidFill>
                <a:latin typeface="+mn-lt"/>
              </a:rPr>
              <a:t>р-р</a:t>
            </a:r>
            <a:r>
              <a:rPr lang="en-US" altLang="sma-NO" sz="2800" i="1" dirty="0">
                <a:solidFill>
                  <a:srgbClr val="000000"/>
                </a:solidFill>
                <a:latin typeface="+mn-lt"/>
              </a:rPr>
              <a:t> + O</a:t>
            </a:r>
            <a:r>
              <a:rPr lang="ru-RU" altLang="sma-NO" sz="2800" i="1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sma-NO" sz="2800" i="1" dirty="0">
                <a:solidFill>
                  <a:srgbClr val="000000"/>
                </a:solidFill>
                <a:latin typeface="+mn-lt"/>
              </a:rPr>
              <a:t> = 2S </a:t>
            </a:r>
            <a:r>
              <a:rPr lang="en-US" altLang="sma-NO" sz="28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↓</a:t>
            </a:r>
            <a:r>
              <a:rPr lang="en-US" altLang="sma-NO" sz="2800" i="1" dirty="0">
                <a:solidFill>
                  <a:srgbClr val="000000"/>
                </a:solidFill>
                <a:latin typeface="+mn-lt"/>
              </a:rPr>
              <a:t>+ 2H</a:t>
            </a:r>
            <a:r>
              <a:rPr lang="ru-RU" altLang="sma-NO" sz="2800" i="1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sma-NO" sz="2800" i="1" dirty="0">
                <a:solidFill>
                  <a:srgbClr val="000000"/>
                </a:solidFill>
                <a:latin typeface="+mn-lt"/>
              </a:rPr>
              <a:t>O</a:t>
            </a:r>
            <a:endParaRPr lang="ru-RU" altLang="sma-NO" sz="28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ru-RU" altLang="sma-NO" sz="280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 algn="just">
              <a:lnSpc>
                <a:spcPct val="120000"/>
              </a:lnSpc>
            </a:pPr>
            <a:r>
              <a:rPr lang="ru-RU" altLang="sma-NO" sz="2800" dirty="0">
                <a:solidFill>
                  <a:srgbClr val="000000"/>
                </a:solidFill>
                <a:latin typeface="+mn-lt"/>
              </a:rPr>
              <a:t>Строение мицеллы</a:t>
            </a:r>
            <a:r>
              <a:rPr lang="ru-RU" altLang="sma-NO" sz="2800" dirty="0">
                <a:latin typeface="+mn-lt"/>
              </a:rPr>
              <a:t>:</a:t>
            </a:r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2932113" y="4149725"/>
          <a:ext cx="64706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Формула" r:id="rId3" imgW="1930320" imgH="266400" progId="Equation.3">
                  <p:embed/>
                </p:oleObj>
              </mc:Choice>
              <mc:Fallback>
                <p:oleObj name="Формула" r:id="rId3" imgW="19303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4149725"/>
                        <a:ext cx="647065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468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781D-8B42-4D96-BC83-62FA33A1799B}" type="slidenum">
              <a:rPr lang="ru-RU" altLang="sma-NO"/>
              <a:pPr/>
              <a:t>13</a:t>
            </a:fld>
            <a:endParaRPr lang="ru-RU" altLang="sma-NO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495551" y="1136895"/>
            <a:ext cx="7345363" cy="316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571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altLang="sma-NO" sz="2200" dirty="0">
                <a:latin typeface="Times New Roman" panose="02020603050405020304" pitchFamily="18" charset="0"/>
              </a:rPr>
              <a:t>	</a:t>
            </a:r>
            <a:r>
              <a:rPr lang="ru-RU" altLang="sma-NO" sz="2800" i="1" dirty="0">
                <a:solidFill>
                  <a:schemeClr val="accent2"/>
                </a:solidFill>
                <a:latin typeface="+mn-lt"/>
              </a:rPr>
              <a:t>4. </a:t>
            </a:r>
            <a:r>
              <a:rPr lang="ru-RU" altLang="sma-NO" sz="28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Реакции гидролиза</a:t>
            </a:r>
          </a:p>
          <a:p>
            <a:pPr algn="just">
              <a:lnSpc>
                <a:spcPct val="120000"/>
              </a:lnSpc>
            </a:pPr>
            <a:r>
              <a:rPr lang="ru-RU" altLang="sma-NO" sz="2800" dirty="0">
                <a:solidFill>
                  <a:srgbClr val="000000"/>
                </a:solidFill>
                <a:latin typeface="+mn-lt"/>
              </a:rPr>
              <a:t>	Получение золя гидроксида железа.</a:t>
            </a:r>
          </a:p>
          <a:p>
            <a:pPr algn="just">
              <a:lnSpc>
                <a:spcPct val="120000"/>
              </a:lnSpc>
            </a:pPr>
            <a:endParaRPr lang="ru-RU" altLang="sma-NO" sz="2800" dirty="0">
              <a:solidFill>
                <a:srgbClr val="000000"/>
              </a:solidFill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en-US" altLang="sma-NO" sz="2800" i="1" dirty="0" err="1">
                <a:solidFill>
                  <a:srgbClr val="000000"/>
                </a:solidFill>
                <a:latin typeface="+mn-lt"/>
              </a:rPr>
              <a:t>FeCl</a:t>
            </a:r>
            <a:r>
              <a:rPr lang="ru-RU" altLang="sma-NO" sz="2800" i="1" baseline="-25000" dirty="0">
                <a:solidFill>
                  <a:srgbClr val="000000"/>
                </a:solidFill>
                <a:latin typeface="+mn-lt"/>
              </a:rPr>
              <a:t>3</a:t>
            </a:r>
            <a:r>
              <a:rPr lang="ru-RU" altLang="sma-NO" sz="2800" i="1" dirty="0">
                <a:solidFill>
                  <a:srgbClr val="000000"/>
                </a:solidFill>
                <a:latin typeface="+mn-lt"/>
              </a:rPr>
              <a:t> + 3</a:t>
            </a:r>
            <a:r>
              <a:rPr lang="en-US" altLang="sma-NO" sz="2800" i="1" dirty="0">
                <a:solidFill>
                  <a:srgbClr val="000000"/>
                </a:solidFill>
                <a:latin typeface="+mn-lt"/>
              </a:rPr>
              <a:t>H</a:t>
            </a:r>
            <a:r>
              <a:rPr lang="ru-RU" altLang="sma-NO" sz="2800" i="1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sma-NO" sz="2800" i="1" dirty="0">
                <a:solidFill>
                  <a:srgbClr val="000000"/>
                </a:solidFill>
                <a:latin typeface="+mn-lt"/>
              </a:rPr>
              <a:t>O</a:t>
            </a:r>
            <a:r>
              <a:rPr lang="ru-RU" altLang="sma-NO" sz="2800" i="1" dirty="0">
                <a:solidFill>
                  <a:srgbClr val="000000"/>
                </a:solidFill>
                <a:latin typeface="+mn-lt"/>
              </a:rPr>
              <a:t> = </a:t>
            </a:r>
            <a:r>
              <a:rPr lang="en-US" altLang="sma-NO" sz="2800" i="1" dirty="0">
                <a:solidFill>
                  <a:srgbClr val="000000"/>
                </a:solidFill>
                <a:latin typeface="+mn-lt"/>
              </a:rPr>
              <a:t>Fe</a:t>
            </a:r>
            <a:r>
              <a:rPr lang="ru-RU" altLang="sma-NO" sz="28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altLang="sma-NO" sz="2800" i="1" dirty="0">
                <a:solidFill>
                  <a:srgbClr val="000000"/>
                </a:solidFill>
                <a:latin typeface="+mn-lt"/>
              </a:rPr>
              <a:t>OH</a:t>
            </a:r>
            <a:r>
              <a:rPr lang="ru-RU" altLang="sma-NO" sz="2800" i="1" dirty="0">
                <a:solidFill>
                  <a:srgbClr val="000000"/>
                </a:solidFill>
                <a:latin typeface="+mn-lt"/>
              </a:rPr>
              <a:t>)</a:t>
            </a:r>
            <a:r>
              <a:rPr lang="ru-RU" altLang="sma-NO" sz="2800" i="1" baseline="-25000" dirty="0">
                <a:solidFill>
                  <a:srgbClr val="000000"/>
                </a:solidFill>
                <a:latin typeface="+mn-lt"/>
              </a:rPr>
              <a:t>3</a:t>
            </a:r>
            <a:r>
              <a:rPr lang="ru-RU" altLang="sma-NO" sz="2800" i="1" dirty="0">
                <a:solidFill>
                  <a:srgbClr val="000000"/>
                </a:solidFill>
                <a:latin typeface="+mn-lt"/>
              </a:rPr>
              <a:t> ↓ + 3</a:t>
            </a:r>
            <a:r>
              <a:rPr lang="en-US" altLang="sma-NO" sz="2800" i="1" dirty="0" err="1">
                <a:solidFill>
                  <a:srgbClr val="000000"/>
                </a:solidFill>
                <a:latin typeface="+mn-lt"/>
              </a:rPr>
              <a:t>HCl</a:t>
            </a:r>
            <a:endParaRPr lang="ru-RU" altLang="sma-NO" sz="2800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ru-RU" altLang="sma-NO" sz="280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pPr algn="just">
              <a:lnSpc>
                <a:spcPct val="120000"/>
              </a:lnSpc>
            </a:pPr>
            <a:r>
              <a:rPr lang="en-US" altLang="sma-NO" sz="2800" dirty="0">
                <a:solidFill>
                  <a:srgbClr val="000000"/>
                </a:solidFill>
                <a:latin typeface="+mn-lt"/>
              </a:rPr>
              <a:t>C</a:t>
            </a:r>
            <a:r>
              <a:rPr lang="ru-RU" altLang="sma-NO" sz="2800" dirty="0" err="1">
                <a:solidFill>
                  <a:srgbClr val="000000"/>
                </a:solidFill>
                <a:latin typeface="+mn-lt"/>
              </a:rPr>
              <a:t>троение</a:t>
            </a:r>
            <a:r>
              <a:rPr lang="ru-RU" altLang="sma-NO" sz="2800" dirty="0">
                <a:solidFill>
                  <a:srgbClr val="000000"/>
                </a:solidFill>
                <a:latin typeface="+mn-lt"/>
              </a:rPr>
              <a:t> мицеллы:</a:t>
            </a:r>
          </a:p>
        </p:txBody>
      </p:sp>
      <p:graphicFrame>
        <p:nvGraphicFramePr>
          <p:cNvPr id="532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803222"/>
              </p:ext>
            </p:extLst>
          </p:nvPr>
        </p:nvGraphicFramePr>
        <p:xfrm>
          <a:off x="2782889" y="4780723"/>
          <a:ext cx="69865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Формула" r:id="rId3" imgW="2692080" imgH="279360" progId="Equation.3">
                  <p:embed/>
                </p:oleObj>
              </mc:Choice>
              <mc:Fallback>
                <p:oleObj name="Формула" r:id="rId3" imgW="2692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4780723"/>
                        <a:ext cx="6986587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81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6816" y="5776519"/>
            <a:ext cx="4338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en-GB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{</a:t>
            </a:r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GB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Fe(OH)</a:t>
            </a:r>
            <a:r>
              <a:rPr lang="en-GB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GB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(n-x)Fe </a:t>
            </a:r>
            <a:r>
              <a:rPr lang="en-GB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2+</a:t>
            </a:r>
            <a:r>
              <a:rPr lang="en-GB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(n-x)OH</a:t>
            </a:r>
            <a:r>
              <a:rPr lang="en-GB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GB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}x OH</a:t>
            </a:r>
            <a:r>
              <a:rPr lang="en-GB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2" y="1257300"/>
            <a:ext cx="627697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5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1243012" y="162093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altLang="sma-NO" sz="4000" dirty="0" smtClean="0"/>
              <a:t>Вопросы?</a:t>
            </a:r>
          </a:p>
          <a:p>
            <a:pPr marL="0" indent="0">
              <a:buNone/>
            </a:pPr>
            <a:endParaRPr lang="ru-RU" altLang="sma-NO" sz="4000" dirty="0"/>
          </a:p>
          <a:p>
            <a:pPr marL="0" indent="0">
              <a:buNone/>
            </a:pPr>
            <a:endParaRPr lang="ru-RU" altLang="sma-NO" sz="4000" dirty="0" smtClean="0"/>
          </a:p>
          <a:p>
            <a:pPr marL="0" indent="0">
              <a:buNone/>
            </a:pPr>
            <a:endParaRPr lang="ru-RU" altLang="sma-NO" sz="4000" dirty="0"/>
          </a:p>
          <a:p>
            <a:pPr marL="0" indent="0">
              <a:buNone/>
            </a:pPr>
            <a:r>
              <a:rPr lang="ru-RU" altLang="sma-NO" sz="4000" dirty="0" smtClean="0"/>
              <a:t>Спасибо за внимание</a:t>
            </a:r>
            <a:r>
              <a:rPr lang="en-US" altLang="sma-NO" sz="4000" dirty="0" smtClean="0"/>
              <a:t>!</a:t>
            </a:r>
          </a:p>
          <a:p>
            <a:pPr marL="0" indent="0">
              <a:buNone/>
            </a:pPr>
            <a:endParaRPr lang="en-US" altLang="sma-NO" dirty="0" smtClean="0"/>
          </a:p>
          <a:p>
            <a:pPr marL="0" indent="0">
              <a:buNone/>
            </a:pPr>
            <a:endParaRPr lang="en-US" altLang="sma-NO" dirty="0"/>
          </a:p>
          <a:p>
            <a:pPr marL="0" indent="0">
              <a:buNone/>
            </a:pPr>
            <a:endParaRPr lang="en-US" altLang="sma-NO" dirty="0"/>
          </a:p>
          <a:p>
            <a:pPr marL="0" indent="0" algn="r">
              <a:buNone/>
            </a:pPr>
            <a:r>
              <a:rPr lang="en-US" altLang="sma-NO" sz="1600" i="1" dirty="0" smtClean="0">
                <a:solidFill>
                  <a:srgbClr val="0070C0"/>
                </a:solidFill>
              </a:rPr>
              <a:t>Akbota.Adilbekova@kaznu.kz</a:t>
            </a:r>
            <a:endParaRPr lang="ru-RU" altLang="sma-NO" sz="1600" i="1" dirty="0" smtClean="0">
              <a:solidFill>
                <a:srgbClr val="0070C0"/>
              </a:solidFill>
            </a:endParaRPr>
          </a:p>
        </p:txBody>
      </p:sp>
      <p:pic>
        <p:nvPicPr>
          <p:cNvPr id="17411" name="Picture 1" descr="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41289"/>
            <a:ext cx="89281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Химия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23" y="4759089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для IPhone, смайлики, думаю вопро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63" y="1455218"/>
            <a:ext cx="1083266" cy="10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5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617" y="320319"/>
            <a:ext cx="3170315" cy="2461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0055" y="2806364"/>
            <a:ext cx="3113573" cy="3449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99" y="825955"/>
            <a:ext cx="89725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7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9" y="636543"/>
            <a:ext cx="9358154" cy="603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7" y="805218"/>
            <a:ext cx="8989859" cy="504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3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486640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</a:rPr>
              <a:t>Схема газофазного 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) и плазменного б) способов получения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наночастиц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/>
              <a:t>1 – поток воздуха, 2 – плазма, 3 – устройство для нагрева, 4 – исходный материал, 5 – </a:t>
            </a:r>
            <a:r>
              <a:rPr lang="ru-RU" sz="2000" dirty="0" err="1" smtClean="0"/>
              <a:t>наночастицы</a:t>
            </a:r>
            <a:r>
              <a:rPr lang="ru-RU" sz="2000" dirty="0" smtClean="0"/>
              <a:t>, 6 –</a:t>
            </a:r>
            <a:r>
              <a:rPr lang="ru-RU" sz="2000" dirty="0" err="1" smtClean="0"/>
              <a:t>охдаждающее</a:t>
            </a:r>
            <a:r>
              <a:rPr lang="ru-RU" sz="2000" dirty="0" smtClean="0"/>
              <a:t> устройство</a:t>
            </a:r>
            <a:endParaRPr lang="sma-NO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90" y="142002"/>
            <a:ext cx="7010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5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504967"/>
            <a:ext cx="11026253" cy="5671996"/>
          </a:xfrm>
        </p:spPr>
        <p:txBody>
          <a:bodyPr>
            <a:noAutofit/>
          </a:bodyPr>
          <a:lstStyle/>
          <a:p>
            <a:r>
              <a:rPr lang="kk-KZ" sz="3200" dirty="0" smtClean="0">
                <a:solidFill>
                  <a:schemeClr val="accent1">
                    <a:lumMod val="75000"/>
                  </a:schemeClr>
                </a:solidFill>
              </a:rPr>
              <a:t>Газофазная конденсация </a:t>
            </a:r>
            <a:r>
              <a:rPr lang="kk-KZ" sz="3200" dirty="0" smtClean="0"/>
              <a:t>– вакуумное испарение с использованием молекулярных пучков. </a:t>
            </a:r>
          </a:p>
          <a:p>
            <a:pPr lvl="0"/>
            <a:r>
              <a:rPr lang="kk-KZ" sz="3200" dirty="0" smtClean="0"/>
              <a:t>Переходное вещество нагревают в вакууме (не менее 0.1мПа)до высокой температуы молекулярными пучками с малой интенсивностью </a:t>
            </a:r>
            <a:r>
              <a:rPr lang="kk-KZ" sz="3200" dirty="0"/>
              <a:t>10</a:t>
            </a:r>
            <a:r>
              <a:rPr lang="kk-KZ" sz="3200" baseline="30000" dirty="0"/>
              <a:t>12</a:t>
            </a:r>
            <a:r>
              <a:rPr lang="kk-KZ" sz="3200" dirty="0"/>
              <a:t>-10</a:t>
            </a:r>
            <a:r>
              <a:rPr lang="kk-KZ" sz="3200" baseline="30000" dirty="0"/>
              <a:t>14</a:t>
            </a:r>
            <a:r>
              <a:rPr lang="kk-KZ" sz="3200" dirty="0"/>
              <a:t> частиц / см</a:t>
            </a:r>
            <a:r>
              <a:rPr lang="kk-KZ" sz="3200" baseline="30000" dirty="0"/>
              <a:t>2</a:t>
            </a:r>
            <a:r>
              <a:rPr lang="kk-KZ" sz="3200" dirty="0"/>
              <a:t> ·с</a:t>
            </a:r>
            <a:endParaRPr lang="sma-NO" sz="3200" dirty="0"/>
          </a:p>
          <a:p>
            <a:r>
              <a:rPr lang="ru-RU" sz="3200" dirty="0" smtClean="0"/>
              <a:t>При этом испускаются атомы (молекулы, кластеры) которые конденсируются на подложке.</a:t>
            </a:r>
          </a:p>
          <a:p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Плазмохимическй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метод </a:t>
            </a:r>
            <a:r>
              <a:rPr lang="ru-RU" sz="3200" dirty="0" smtClean="0"/>
              <a:t>Низкотемпературная плазма (3000-10000 К давление не более 10кПА)</a:t>
            </a:r>
          </a:p>
          <a:p>
            <a:r>
              <a:rPr lang="ru-RU" sz="3200" dirty="0" smtClean="0"/>
              <a:t>Кислородсодержащей плазме оксид </a:t>
            </a:r>
            <a:r>
              <a:rPr lang="ru-RU" sz="3200" dirty="0" err="1" smtClean="0"/>
              <a:t>алюмия</a:t>
            </a:r>
            <a:r>
              <a:rPr lang="ru-RU" sz="3200" dirty="0" smtClean="0"/>
              <a:t>  10-30 </a:t>
            </a:r>
            <a:r>
              <a:rPr lang="ru-RU" sz="3200" dirty="0" err="1" smtClean="0"/>
              <a:t>нм</a:t>
            </a:r>
            <a:endParaRPr lang="ru-RU" sz="3200" dirty="0" smtClean="0"/>
          </a:p>
          <a:p>
            <a:r>
              <a:rPr lang="ru-RU" sz="3200" dirty="0"/>
              <a:t>Конденсационные способы основаны на быстрой конденсации паров  в условиях , исключающих агрегацию частиц.</a:t>
            </a:r>
          </a:p>
          <a:p>
            <a:r>
              <a:rPr lang="ru-RU" sz="3200" dirty="0"/>
              <a:t>Особенности этой группы связаны с испарением (плазма, лазер, вольтова дуга, термическое воздействие) и стабилизацией в  присутствии ПАВ на холодной подложке.</a:t>
            </a:r>
            <a:endParaRPr lang="sma-NO" sz="3200" dirty="0"/>
          </a:p>
          <a:p>
            <a:endParaRPr lang="sma-NO" sz="3200" dirty="0"/>
          </a:p>
        </p:txBody>
      </p:sp>
    </p:spTree>
    <p:extLst>
      <p:ext uri="{BB962C8B-B14F-4D97-AF65-F5344CB8AC3E}">
        <p14:creationId xmlns:p14="http://schemas.microsoft.com/office/powerpoint/2010/main" val="197251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0752"/>
            <a:ext cx="10515600" cy="5276211"/>
          </a:xfrm>
        </p:spPr>
        <p:txBody>
          <a:bodyPr/>
          <a:lstStyle/>
          <a:p>
            <a:r>
              <a:rPr lang="sma-NO" dirty="0">
                <a:hlinkClick r:id="rId2"/>
              </a:rPr>
              <a:t>https://</a:t>
            </a:r>
            <a:r>
              <a:rPr lang="sma-NO" dirty="0" smtClean="0">
                <a:hlinkClick r:id="rId2"/>
              </a:rPr>
              <a:t>himya.ru/epitaksiya.html</a:t>
            </a:r>
            <a:endParaRPr lang="ru-RU" dirty="0" smtClean="0"/>
          </a:p>
          <a:p>
            <a:r>
              <a:rPr lang="ru-RU" dirty="0" smtClean="0"/>
              <a:t>Молекулярная лучевая эпитаксия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kk-KZ" dirty="0" smtClean="0"/>
              <a:t>Рост одного кристалла на поверхности  другого и формирование слоя наночастиц металлов </a:t>
            </a:r>
          </a:p>
          <a:p>
            <a:r>
              <a:rPr lang="kk-KZ" dirty="0" smtClean="0"/>
              <a:t>В данном случае исходный кристалл является своебразным зародышем</a:t>
            </a:r>
          </a:p>
          <a:p>
            <a:pPr marL="0" indent="0">
              <a:buNone/>
            </a:pPr>
            <a:r>
              <a:rPr lang="kk-KZ" dirty="0" smtClean="0"/>
              <a:t>Эпитаксия </a:t>
            </a:r>
            <a:r>
              <a:rPr lang="en-US" altLang="sma-NO" dirty="0" smtClean="0"/>
              <a:t>GaAs</a:t>
            </a:r>
            <a:r>
              <a:rPr lang="ru-RU" altLang="sma-NO" dirty="0" smtClean="0"/>
              <a:t>, </a:t>
            </a:r>
            <a:r>
              <a:rPr lang="en-US" altLang="sma-NO" dirty="0" smtClean="0"/>
              <a:t>Si</a:t>
            </a:r>
            <a:r>
              <a:rPr lang="kk-KZ" altLang="sma-NO" dirty="0" smtClean="0"/>
              <a:t> и др полупроводниковых НЧ</a:t>
            </a:r>
            <a:endParaRPr lang="sma-NO" dirty="0"/>
          </a:p>
        </p:txBody>
      </p:sp>
      <p:sp>
        <p:nvSpPr>
          <p:cNvPr id="2" name="AutoShape 2" descr="Картинки по запросу &quot;эпитаксиальное наращивани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ma-NO"/>
          </a:p>
        </p:txBody>
      </p:sp>
      <p:pic>
        <p:nvPicPr>
          <p:cNvPr id="5124" name="Picture 4" descr="http://audioakustika.ru/files/epr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99" y="4271748"/>
            <a:ext cx="6204282" cy="21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8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686800" cy="838200"/>
          </a:xfrm>
        </p:spPr>
        <p:txBody>
          <a:bodyPr/>
          <a:lstStyle/>
          <a:p>
            <a:pPr eaLnBrk="1" hangingPunct="1"/>
            <a:r>
              <a:rPr lang="ru-RU" altLang="sma-NO" sz="3200"/>
              <a:t>Молекулярно-лучевая эпитаксия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6" y="1196976"/>
            <a:ext cx="4606925" cy="4608513"/>
          </a:xfrm>
        </p:spPr>
        <p:txBody>
          <a:bodyPr/>
          <a:lstStyle/>
          <a:p>
            <a:pPr eaLnBrk="1" hangingPunct="1"/>
            <a:endParaRPr lang="ru-RU" altLang="sma-NO" dirty="0">
              <a:solidFill>
                <a:schemeClr val="bg1"/>
              </a:solidFill>
            </a:endParaRPr>
          </a:p>
          <a:p>
            <a:pPr eaLnBrk="1" hangingPunct="1"/>
            <a:r>
              <a:rPr lang="ru-RU" altLang="sma-NO" dirty="0">
                <a:solidFill>
                  <a:schemeClr val="bg1"/>
                </a:solidFill>
              </a:rPr>
              <a:t>Молекулярно-лучевая эпитаксия</a:t>
            </a:r>
            <a:r>
              <a:rPr lang="ru-RU" altLang="sma-NO" dirty="0"/>
              <a:t>  </a:t>
            </a:r>
            <a:r>
              <a:rPr lang="ru-RU" altLang="sma-NO" dirty="0">
                <a:solidFill>
                  <a:schemeClr val="bg1"/>
                </a:solidFill>
              </a:rPr>
              <a:t>- это процесс синтеза веществ, реакций, потоков атомов молекул и компонентов в сверхвысоком вакууме (</a:t>
            </a:r>
            <a:r>
              <a:rPr lang="en-US" altLang="sma-NO" dirty="0">
                <a:solidFill>
                  <a:schemeClr val="bg1"/>
                </a:solidFill>
              </a:rPr>
              <a:t>~</a:t>
            </a:r>
            <a:r>
              <a:rPr lang="ru-RU" altLang="sma-NO" dirty="0">
                <a:solidFill>
                  <a:schemeClr val="bg1"/>
                </a:solidFill>
              </a:rPr>
              <a:t> 10</a:t>
            </a:r>
            <a:r>
              <a:rPr lang="ru-RU" altLang="sma-NO" baseline="30000" dirty="0">
                <a:solidFill>
                  <a:schemeClr val="bg1"/>
                </a:solidFill>
              </a:rPr>
              <a:t>-8 </a:t>
            </a:r>
            <a:r>
              <a:rPr lang="ru-RU" altLang="sma-NO" dirty="0">
                <a:solidFill>
                  <a:schemeClr val="bg1"/>
                </a:solidFill>
              </a:rPr>
              <a:t>- 10</a:t>
            </a:r>
            <a:r>
              <a:rPr lang="ru-RU" altLang="sma-NO" baseline="30000" dirty="0">
                <a:solidFill>
                  <a:schemeClr val="bg1"/>
                </a:solidFill>
              </a:rPr>
              <a:t>-9 </a:t>
            </a:r>
            <a:r>
              <a:rPr lang="ru-RU" altLang="sma-NO" dirty="0">
                <a:solidFill>
                  <a:schemeClr val="bg1"/>
                </a:solidFill>
              </a:rPr>
              <a:t>Па)</a:t>
            </a:r>
          </a:p>
        </p:txBody>
      </p:sp>
      <p:pic>
        <p:nvPicPr>
          <p:cNvPr id="1229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4" y="752475"/>
            <a:ext cx="4021137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0825" y="1196975"/>
            <a:ext cx="4606925" cy="460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sma-NO" dirty="0" smtClean="0">
              <a:solidFill>
                <a:schemeClr val="bg1"/>
              </a:solidFill>
            </a:endParaRPr>
          </a:p>
          <a:p>
            <a:r>
              <a:rPr lang="ru-RU" altLang="sma-NO" dirty="0" smtClean="0">
                <a:solidFill>
                  <a:schemeClr val="bg1"/>
                </a:solidFill>
              </a:rPr>
              <a:t>Молекулярно-лучевая эпитаксия</a:t>
            </a:r>
            <a:r>
              <a:rPr lang="ru-RU" altLang="sma-NO" dirty="0" smtClean="0"/>
              <a:t>  </a:t>
            </a:r>
            <a:r>
              <a:rPr lang="ru-RU" altLang="sma-NO" dirty="0" smtClean="0">
                <a:solidFill>
                  <a:schemeClr val="bg1"/>
                </a:solidFill>
              </a:rPr>
              <a:t>- это процесс синтеза веществ, реакций, потоков атомов молекул и компонентов в сверхвысоком вакууме (</a:t>
            </a:r>
            <a:r>
              <a:rPr lang="en-US" altLang="sma-NO" dirty="0" smtClean="0">
                <a:solidFill>
                  <a:schemeClr val="bg1"/>
                </a:solidFill>
              </a:rPr>
              <a:t>~</a:t>
            </a:r>
            <a:r>
              <a:rPr lang="ru-RU" altLang="sma-NO" dirty="0" smtClean="0">
                <a:solidFill>
                  <a:schemeClr val="bg1"/>
                </a:solidFill>
              </a:rPr>
              <a:t> 10</a:t>
            </a:r>
            <a:r>
              <a:rPr lang="ru-RU" altLang="sma-NO" baseline="30000" dirty="0" smtClean="0">
                <a:solidFill>
                  <a:schemeClr val="bg1"/>
                </a:solidFill>
              </a:rPr>
              <a:t>-8 </a:t>
            </a:r>
            <a:r>
              <a:rPr lang="ru-RU" altLang="sma-NO" dirty="0" smtClean="0">
                <a:solidFill>
                  <a:schemeClr val="bg1"/>
                </a:solidFill>
              </a:rPr>
              <a:t>- 10</a:t>
            </a:r>
            <a:r>
              <a:rPr lang="ru-RU" altLang="sma-NO" baseline="30000" dirty="0" smtClean="0">
                <a:solidFill>
                  <a:schemeClr val="bg1"/>
                </a:solidFill>
              </a:rPr>
              <a:t>-9 </a:t>
            </a:r>
            <a:r>
              <a:rPr lang="ru-RU" altLang="sma-NO" dirty="0" smtClean="0">
                <a:solidFill>
                  <a:schemeClr val="bg1"/>
                </a:solidFill>
              </a:rPr>
              <a:t>Па)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3225" y="1349375"/>
            <a:ext cx="4606925" cy="460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sma-NO" smtClean="0">
              <a:solidFill>
                <a:schemeClr val="bg1"/>
              </a:solidFill>
            </a:endParaRPr>
          </a:p>
          <a:p>
            <a:r>
              <a:rPr lang="ru-RU" altLang="sma-NO" smtClean="0">
                <a:solidFill>
                  <a:schemeClr val="bg1"/>
                </a:solidFill>
              </a:rPr>
              <a:t>Молекулярно-лучевая эпитаксия</a:t>
            </a:r>
            <a:r>
              <a:rPr lang="ru-RU" altLang="sma-NO" smtClean="0"/>
              <a:t>  </a:t>
            </a:r>
            <a:r>
              <a:rPr lang="ru-RU" altLang="sma-NO" smtClean="0">
                <a:solidFill>
                  <a:schemeClr val="bg1"/>
                </a:solidFill>
              </a:rPr>
              <a:t>- это процесс синтеза веществ, реакций, потоков атомов молекул и компонентов в сверхвысоком вакууме (</a:t>
            </a:r>
            <a:r>
              <a:rPr lang="en-US" altLang="sma-NO" smtClean="0">
                <a:solidFill>
                  <a:schemeClr val="bg1"/>
                </a:solidFill>
              </a:rPr>
              <a:t>~</a:t>
            </a:r>
            <a:r>
              <a:rPr lang="ru-RU" altLang="sma-NO" smtClean="0">
                <a:solidFill>
                  <a:schemeClr val="bg1"/>
                </a:solidFill>
              </a:rPr>
              <a:t> 10</a:t>
            </a:r>
            <a:r>
              <a:rPr lang="ru-RU" altLang="sma-NO" baseline="30000" smtClean="0">
                <a:solidFill>
                  <a:schemeClr val="bg1"/>
                </a:solidFill>
              </a:rPr>
              <a:t>-8 </a:t>
            </a:r>
            <a:r>
              <a:rPr lang="ru-RU" altLang="sma-NO" smtClean="0">
                <a:solidFill>
                  <a:schemeClr val="bg1"/>
                </a:solidFill>
              </a:rPr>
              <a:t>- 10</a:t>
            </a:r>
            <a:r>
              <a:rPr lang="ru-RU" altLang="sma-NO" baseline="30000" smtClean="0">
                <a:solidFill>
                  <a:schemeClr val="bg1"/>
                </a:solidFill>
              </a:rPr>
              <a:t>-9 </a:t>
            </a:r>
            <a:r>
              <a:rPr lang="ru-RU" altLang="sma-NO" smtClean="0">
                <a:solidFill>
                  <a:schemeClr val="bg1"/>
                </a:solidFill>
              </a:rPr>
              <a:t>Па)</a:t>
            </a:r>
            <a:endParaRPr lang="ru-RU" altLang="sma-NO" dirty="0" smtClean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67286" y="1223889"/>
            <a:ext cx="4590464" cy="458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sma-NO" dirty="0" smtClean="0">
              <a:solidFill>
                <a:schemeClr val="bg1"/>
              </a:solidFill>
            </a:endParaRPr>
          </a:p>
          <a:p>
            <a:r>
              <a:rPr lang="ru-RU" altLang="sma-NO" dirty="0" smtClean="0">
                <a:solidFill>
                  <a:schemeClr val="bg1"/>
                </a:solidFill>
              </a:rPr>
              <a:t>Молекулярно-лучевая эпитаксия</a:t>
            </a:r>
            <a:r>
              <a:rPr lang="ru-RU" altLang="sma-NO" dirty="0" smtClean="0"/>
              <a:t>  </a:t>
            </a:r>
            <a:r>
              <a:rPr lang="ru-RU" altLang="sma-NO" dirty="0" smtClean="0">
                <a:solidFill>
                  <a:schemeClr val="bg1"/>
                </a:solidFill>
              </a:rPr>
              <a:t>- это процесс синтеза веществ, реакций, потоков атомов молекул и компонентов в сверхвысоком вакууме (</a:t>
            </a:r>
            <a:r>
              <a:rPr lang="en-US" altLang="sma-NO" dirty="0" smtClean="0">
                <a:solidFill>
                  <a:schemeClr val="bg1"/>
                </a:solidFill>
              </a:rPr>
              <a:t>~</a:t>
            </a:r>
            <a:r>
              <a:rPr lang="ru-RU" altLang="sma-NO" dirty="0" smtClean="0">
                <a:solidFill>
                  <a:schemeClr val="bg1"/>
                </a:solidFill>
              </a:rPr>
              <a:t> 10</a:t>
            </a:r>
            <a:r>
              <a:rPr lang="ru-RU" altLang="sma-NO" baseline="30000" dirty="0" smtClean="0">
                <a:solidFill>
                  <a:schemeClr val="bg1"/>
                </a:solidFill>
              </a:rPr>
              <a:t>-8 </a:t>
            </a:r>
            <a:r>
              <a:rPr lang="ru-RU" altLang="sma-NO" dirty="0" smtClean="0">
                <a:solidFill>
                  <a:schemeClr val="bg1"/>
                </a:solidFill>
              </a:rPr>
              <a:t>- 10</a:t>
            </a:r>
            <a:r>
              <a:rPr lang="ru-RU" altLang="sma-NO" baseline="30000" dirty="0" smtClean="0">
                <a:solidFill>
                  <a:schemeClr val="bg1"/>
                </a:solidFill>
              </a:rPr>
              <a:t>-9 </a:t>
            </a:r>
            <a:r>
              <a:rPr lang="ru-RU" altLang="sma-NO" dirty="0" smtClean="0">
                <a:solidFill>
                  <a:schemeClr val="bg1"/>
                </a:solidFill>
              </a:rPr>
              <a:t>Па)</a:t>
            </a:r>
          </a:p>
        </p:txBody>
      </p:sp>
      <p:pic>
        <p:nvPicPr>
          <p:cNvPr id="9" name="Picture 14" descr="РП без надписей_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9" y="1050924"/>
            <a:ext cx="7678737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4524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66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66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82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98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3" y="709684"/>
            <a:ext cx="10698707" cy="5467279"/>
          </a:xfrm>
        </p:spPr>
        <p:txBody>
          <a:bodyPr/>
          <a:lstStyle/>
          <a:p>
            <a:r>
              <a:rPr lang="ru-RU" dirty="0"/>
              <a:t>Химические реакции с образованием нерастворимых веществ. Этот метод широко используется для приготовления коллоидных растворов (золей или </a:t>
            </a:r>
            <a:r>
              <a:rPr lang="ru-RU" dirty="0" err="1"/>
              <a:t>нанозолей</a:t>
            </a:r>
            <a:r>
              <a:rPr lang="ru-RU" dirty="0"/>
              <a:t>). Его впервые применил М. Фарадей для синтеза </a:t>
            </a:r>
            <a:r>
              <a:rPr lang="ru-RU" dirty="0" err="1"/>
              <a:t>наночастиц</a:t>
            </a:r>
            <a:r>
              <a:rPr lang="ru-RU" dirty="0"/>
              <a:t> коллоидного золота размером 5-20 </a:t>
            </a:r>
            <a:r>
              <a:rPr lang="ru-RU" dirty="0" err="1"/>
              <a:t>нм</a:t>
            </a:r>
            <a:r>
              <a:rPr lang="ru-RU" dirty="0"/>
              <a:t>.</a:t>
            </a:r>
            <a:endParaRPr lang="en-GB" dirty="0"/>
          </a:p>
          <a:p>
            <a:r>
              <a:rPr lang="en-GB" dirty="0"/>
              <a:t>HAuCl</a:t>
            </a:r>
            <a:r>
              <a:rPr lang="en-GB" baseline="-25000" dirty="0"/>
              <a:t>4</a:t>
            </a:r>
            <a:r>
              <a:rPr lang="en-GB" dirty="0"/>
              <a:t> +2K</a:t>
            </a:r>
            <a:r>
              <a:rPr lang="en-GB" baseline="-25000" dirty="0"/>
              <a:t>2</a:t>
            </a:r>
            <a:r>
              <a:rPr lang="en-GB" dirty="0"/>
              <a:t>C0</a:t>
            </a:r>
            <a:r>
              <a:rPr lang="en-GB" baseline="-25000" dirty="0"/>
              <a:t>3</a:t>
            </a:r>
            <a:r>
              <a:rPr lang="en-GB" dirty="0"/>
              <a:t>+H</a:t>
            </a:r>
            <a:r>
              <a:rPr lang="en-GB" baseline="-25000" dirty="0"/>
              <a:t>2</a:t>
            </a:r>
            <a:r>
              <a:rPr lang="en-GB" dirty="0"/>
              <a:t>O = Au(OH)</a:t>
            </a:r>
            <a:r>
              <a:rPr lang="en-GB" baseline="-25000" dirty="0"/>
              <a:t>3</a:t>
            </a:r>
            <a:r>
              <a:rPr lang="en-GB" dirty="0"/>
              <a:t>+2CO</a:t>
            </a:r>
            <a:r>
              <a:rPr lang="en-GB" baseline="-25000" dirty="0"/>
              <a:t>2</a:t>
            </a:r>
            <a:r>
              <a:rPr lang="en-GB" dirty="0"/>
              <a:t>+4KCl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en-GB" dirty="0"/>
              <a:t>2Au(OH)</a:t>
            </a:r>
            <a:r>
              <a:rPr lang="en-GB" baseline="-25000" dirty="0"/>
              <a:t>3</a:t>
            </a:r>
            <a:r>
              <a:rPr lang="en-GB" dirty="0"/>
              <a:t>+K</a:t>
            </a:r>
            <a:r>
              <a:rPr lang="en-GB" baseline="-25000" dirty="0"/>
              <a:t>2</a:t>
            </a:r>
            <a:r>
              <a:rPr lang="en-GB" dirty="0"/>
              <a:t>CO</a:t>
            </a:r>
            <a:r>
              <a:rPr lang="en-GB" baseline="-25000" dirty="0"/>
              <a:t>3 </a:t>
            </a:r>
            <a:r>
              <a:rPr lang="en-GB" dirty="0"/>
              <a:t>= 2KAuO</a:t>
            </a:r>
            <a:r>
              <a:rPr lang="en-GB" baseline="-25000" dirty="0"/>
              <a:t>2</a:t>
            </a:r>
            <a:r>
              <a:rPr lang="en-GB" dirty="0"/>
              <a:t>+3H</a:t>
            </a:r>
            <a:r>
              <a:rPr lang="en-GB" baseline="-25000" dirty="0"/>
              <a:t>2</a:t>
            </a:r>
            <a:r>
              <a:rPr lang="en-GB" dirty="0"/>
              <a:t>O+CO</a:t>
            </a:r>
            <a:r>
              <a:rPr lang="en-GB" baseline="-25000" dirty="0"/>
              <a:t>2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en-GB" dirty="0"/>
              <a:t>2KAuO</a:t>
            </a:r>
            <a:r>
              <a:rPr lang="en-GB" baseline="-25000" dirty="0"/>
              <a:t>2</a:t>
            </a:r>
            <a:r>
              <a:rPr lang="en-GB" dirty="0"/>
              <a:t>+3HCOH+K</a:t>
            </a:r>
            <a:r>
              <a:rPr lang="en-GB" baseline="-25000" dirty="0"/>
              <a:t>2</a:t>
            </a:r>
            <a:r>
              <a:rPr lang="en-GB" dirty="0"/>
              <a:t>CO</a:t>
            </a:r>
            <a:r>
              <a:rPr lang="en-GB" baseline="-25000" dirty="0"/>
              <a:t>3 </a:t>
            </a:r>
            <a:r>
              <a:rPr lang="en-GB" dirty="0"/>
              <a:t>= 2Au+3HCOOK+KHCO</a:t>
            </a:r>
            <a:r>
              <a:rPr lang="en-GB" baseline="-25000" dirty="0"/>
              <a:t>3</a:t>
            </a:r>
            <a:r>
              <a:rPr lang="en-GB" dirty="0"/>
              <a:t>+H</a:t>
            </a:r>
            <a:r>
              <a:rPr lang="en-GB" baseline="-25000" dirty="0"/>
              <a:t>2</a:t>
            </a:r>
            <a:r>
              <a:rPr lang="en-GB" dirty="0"/>
              <a:t>O </a:t>
            </a:r>
            <a:endParaRPr lang="ru-RU" dirty="0"/>
          </a:p>
          <a:p>
            <a:endParaRPr lang="sma-NO" dirty="0"/>
          </a:p>
        </p:txBody>
      </p:sp>
    </p:spTree>
    <p:extLst>
      <p:ext uri="{BB962C8B-B14F-4D97-AF65-F5344CB8AC3E}">
        <p14:creationId xmlns:p14="http://schemas.microsoft.com/office/powerpoint/2010/main" val="761516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394</Words>
  <Application>Microsoft Office PowerPoint</Application>
  <PresentationFormat>Широкоэкранный</PresentationFormat>
  <Paragraphs>72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Молекулярно-лучевая эпитаксия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Адильбекова Акбота</dc:creator>
  <cp:lastModifiedBy>admin</cp:lastModifiedBy>
  <cp:revision>26</cp:revision>
  <dcterms:created xsi:type="dcterms:W3CDTF">2018-10-23T12:32:26Z</dcterms:created>
  <dcterms:modified xsi:type="dcterms:W3CDTF">2021-11-09T08:48:21Z</dcterms:modified>
</cp:coreProperties>
</file>